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heme/themeOverride3.xml" ContentType="application/vnd.openxmlformats-officedocument.themeOverr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heme/themeOverride4.xml" ContentType="application/vnd.openxmlformats-officedocument.themeOverr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notesMasterIdLst>
    <p:notesMasterId r:id="rId69"/>
  </p:notesMasterIdLst>
  <p:sldIdLst>
    <p:sldId id="256" r:id="rId2"/>
    <p:sldId id="301" r:id="rId3"/>
    <p:sldId id="257" r:id="rId4"/>
    <p:sldId id="258" r:id="rId5"/>
    <p:sldId id="259" r:id="rId6"/>
    <p:sldId id="287" r:id="rId7"/>
    <p:sldId id="288" r:id="rId8"/>
    <p:sldId id="289" r:id="rId9"/>
    <p:sldId id="290" r:id="rId10"/>
    <p:sldId id="261" r:id="rId11"/>
    <p:sldId id="262" r:id="rId12"/>
    <p:sldId id="263" r:id="rId13"/>
    <p:sldId id="291" r:id="rId14"/>
    <p:sldId id="292" r:id="rId15"/>
    <p:sldId id="264" r:id="rId16"/>
    <p:sldId id="265" r:id="rId17"/>
    <p:sldId id="266" r:id="rId18"/>
    <p:sldId id="293" r:id="rId19"/>
    <p:sldId id="294" r:id="rId20"/>
    <p:sldId id="273" r:id="rId21"/>
    <p:sldId id="346" r:id="rId22"/>
    <p:sldId id="347" r:id="rId23"/>
    <p:sldId id="360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8" r:id="rId34"/>
    <p:sldId id="359" r:id="rId35"/>
    <p:sldId id="361" r:id="rId36"/>
    <p:sldId id="362" r:id="rId37"/>
    <p:sldId id="363" r:id="rId38"/>
    <p:sldId id="364" r:id="rId39"/>
    <p:sldId id="365" r:id="rId40"/>
    <p:sldId id="303" r:id="rId41"/>
    <p:sldId id="304" r:id="rId42"/>
    <p:sldId id="305" r:id="rId43"/>
    <p:sldId id="306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66" r:id="rId61"/>
    <p:sldId id="367" r:id="rId62"/>
    <p:sldId id="325" r:id="rId63"/>
    <p:sldId id="326" r:id="rId64"/>
    <p:sldId id="327" r:id="rId65"/>
    <p:sldId id="328" r:id="rId66"/>
    <p:sldId id="329" r:id="rId67"/>
    <p:sldId id="285" r:id="rId6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5" autoAdjust="0"/>
    <p:restoredTop sz="97942" autoAdjust="0"/>
  </p:normalViewPr>
  <p:slideViewPr>
    <p:cSldViewPr>
      <p:cViewPr varScale="1">
        <p:scale>
          <a:sx n="86" d="100"/>
          <a:sy n="86" d="100"/>
        </p:scale>
        <p:origin x="-1181" y="-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4043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0A01310-7D36-4F37-85E4-A6A83AF9D784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2AE461A-9D5F-4115-BD93-A4936009DF0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IN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2171C34-C288-4F2D-B886-D9B29B9A6094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I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2AE461A-9D5F-4115-BD93-A4936009DF05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0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-3175" y="4953000"/>
            <a:ext cx="9147175" cy="1911350"/>
            <a:chOff x="-3765" y="4832896"/>
            <a:chExt cx="9147765" cy="2032192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1687032" y="4832896"/>
              <a:ext cx="7456968" cy="51817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926" y="5135025"/>
              <a:ext cx="9108074" cy="838869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>
              <a:extLst/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extLst/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1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6306AB17-BBD6-4B83-AC93-3E725552C77C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12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13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>
              <a:defRPr/>
            </a:pPr>
            <a:fld id="{92E1320D-69B3-449A-87A5-B520B9AC9D1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594D4B-DF7B-4C2A-A027-A710D9829B24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294BC1-3BDF-4914-94B6-FF70836719A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91D6C-329C-48B6-8093-2CE5EEB8DA76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C751D-C9CC-4166-BAAD-CD35346BDB5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905EFC-AA6C-4FD7-9721-D145761D8F75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E8A627-8075-41DB-8D3A-5A8E71A1708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Chevron 4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97771EA-C6FA-4E69-BCC7-C56CCF02D202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B4CEE05-C9F7-4E94-AB48-D4B446FD731A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FDB5CEA-2AF4-4ECD-B670-BA7196EACB13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93AB7AB-0531-492E-8224-6C8EC4838EDC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E42CBA2-A5C1-43C9-84BE-594200B1042E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16299A7-A87A-489E-AB13-B45CF67DFF4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D0CEE6A-3558-4ACE-B791-F94E42C650F2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AC782EF-6472-45FA-BF9D-E0C671B44B60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09D87A-3910-45E1-AC1A-1E8BBA27FF4C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911DB5-CCF8-443C-9F52-11521B7ED18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321813-BB73-4646-88C1-FA1844D5C185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9A40613-6A3E-4FD5-866B-BEAE34E8461B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Right Triangle 6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8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Chevron 9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62081B33-8063-4CD1-95A9-F860ACB7C7D4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2F9EEDF-7E20-4D0C-8537-88B30204473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5963" y="5002213"/>
            <a:ext cx="3802062" cy="1443037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975" y="5784850"/>
            <a:ext cx="380206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DF0CE4D5-5C50-40EE-A764-47258B311359}" type="datetimeFigureOut">
              <a:rPr lang="en-US"/>
              <a:pPr>
                <a:defRPr/>
              </a:pPr>
              <a:t>8/21/2017</a:t>
            </a:fld>
            <a:endParaRPr lang="en-IN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B9040722-9EC6-49F2-974E-FEC3432676E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65" r:id="rId2"/>
    <p:sldLayoutId id="2147483870" r:id="rId3"/>
    <p:sldLayoutId id="2147483871" r:id="rId4"/>
    <p:sldLayoutId id="2147483872" r:id="rId5"/>
    <p:sldLayoutId id="2147483873" r:id="rId6"/>
    <p:sldLayoutId id="2147483866" r:id="rId7"/>
    <p:sldLayoutId id="2147483874" r:id="rId8"/>
    <p:sldLayoutId id="2147483875" r:id="rId9"/>
    <p:sldLayoutId id="2147483867" r:id="rId10"/>
    <p:sldLayoutId id="21474838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"/>
            <a:ext cx="8534400" cy="2823555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z="6000" u="sng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POLICY  MANAGEMENT</a:t>
            </a:r>
            <a:r>
              <a:rPr lang="en-US" sz="6000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/>
            </a:r>
            <a:br>
              <a:rPr lang="en-US" sz="6000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sz="6000" u="sng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SYSTEM</a:t>
            </a:r>
            <a:endParaRPr lang="en-IN" sz="6000" u="sng" dirty="0">
              <a:solidFill>
                <a:schemeClr val="bg2">
                  <a:lumMod val="50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52400" y="3200400"/>
            <a:ext cx="8839200" cy="3429000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R="0" algn="l" eaLnBrk="1" hangingPunct="1">
              <a:defRPr/>
            </a:pPr>
            <a:r>
              <a:rPr lang="en-US" sz="24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GROUP CODE</a:t>
            </a: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  4</a:t>
            </a:r>
          </a:p>
          <a:p>
            <a:pPr marR="0" algn="l" eaLnBrk="1" hangingPunct="1">
              <a:defRPr/>
            </a:pPr>
            <a:r>
              <a:rPr lang="en-US" sz="24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INTERNAL GUIDE </a:t>
            </a: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Mr. Dhwanir Shah</a:t>
            </a:r>
          </a:p>
          <a:p>
            <a:pPr marR="0" algn="l" eaLnBrk="1" hangingPunct="1">
              <a:defRPr/>
            </a:pPr>
            <a:r>
              <a:rPr lang="en-US" sz="24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EXTERNAL GUIDE</a:t>
            </a: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: Mr. </a:t>
            </a:r>
            <a:r>
              <a:rPr lang="en-US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Prashant Malvaiya</a:t>
            </a:r>
          </a:p>
          <a:p>
            <a:pPr marR="0" algn="l" eaLnBrk="1" hangingPunct="1">
              <a:defRPr/>
            </a:pPr>
            <a:r>
              <a:rPr lang="en-US" sz="2400" b="1" u="sng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GROUP MEMBERS :</a:t>
            </a:r>
          </a:p>
          <a:p>
            <a:pPr marR="0"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Contractor Mohammed H (3016)</a:t>
            </a:r>
          </a:p>
          <a:p>
            <a:pPr marR="0"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Saiyed Rumaila R (3074)</a:t>
            </a:r>
          </a:p>
          <a:p>
            <a:pPr marR="0" eaLnBrk="1" hangingPunct="1">
              <a:defRPr/>
            </a:pPr>
            <a:r>
              <a:rPr lang="en-US" sz="2400" b="1" dirty="0" smtClean="0">
                <a:solidFill>
                  <a:schemeClr val="tx1"/>
                </a:solidFill>
                <a:latin typeface="Arial" charset="0"/>
                <a:cs typeface="Arial" charset="0"/>
              </a:rPr>
              <a:t>Shah Zeel B (3060)</a:t>
            </a:r>
            <a:endParaRPr lang="en-US" sz="2400" b="1" u="sng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  <a:p>
            <a:pPr marR="0" algn="l" eaLnBrk="1" hangingPunct="1">
              <a:defRPr/>
            </a:pPr>
            <a:endParaRPr lang="en-IN" sz="2400" b="1" dirty="0" smtClean="0">
              <a:solidFill>
                <a:schemeClr val="tx1"/>
              </a:solidFill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None/>
              <a:defRPr/>
            </a:pPr>
            <a:r>
              <a:rPr lang="en-US" sz="2200" b="1" dirty="0" smtClean="0">
                <a:latin typeface="Arial" pitchFamily="34" charset="0"/>
                <a:cs typeface="Arial" pitchFamily="34" charset="0"/>
              </a:rPr>
              <a:t>What are Agent’s Current role?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IN" sz="2200" b="1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 The Agent needs to visit the client personally and get various information from the client like Budget , </a:t>
            </a:r>
            <a:r>
              <a:rPr lang="en-IN" sz="2200" dirty="0" err="1" smtClean="0">
                <a:latin typeface="Arial" pitchFamily="34" charset="0"/>
                <a:cs typeface="Arial" pitchFamily="34" charset="0"/>
              </a:rPr>
              <a:t>Installments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 , which type of policy etc and show the client policies accordingly.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 Once the client is interested in any of the policy / policies , the Agent needs to prepare a manual quotation for the client for his/her better understanding.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 After the client is ready to purchase a policy , the agent need to make the client fill the policy form and get important documents like PAN Card / Passport / Election Card / Driving licence or any other Government generated documents.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EXISTING SYSTEM</a:t>
            </a:r>
            <a:endParaRPr lang="en-IN" u="sng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5715000"/>
          </a:xfrm>
        </p:spPr>
        <p:txBody>
          <a:bodyPr>
            <a:noAutofit/>
          </a:bodyPr>
          <a:lstStyle/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/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Then the client needs to make the payment via cheque to the agent 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After the policy is purchased the main work of the agent starts , he needs to maintain a book / diary having all the details of his/her clients.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Important information like monthly/yearly reports , Unpaid premium , policy maturity etc needs to be created manually and is to be sent via post / courier service.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 The agent needs to keep the client abreast about the premium in advance and if needed, has to go to the client’s house to collect the premium.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200" dirty="0" smtClean="0">
                <a:latin typeface="Arial" pitchFamily="34" charset="0"/>
                <a:cs typeface="Arial" pitchFamily="34" charset="0"/>
              </a:rPr>
              <a:t>Every time a new policy is introduced the agent needs to meet the client to make him/her aware about the policy.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IN" sz="2200" dirty="0" smtClean="0"/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200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6324600"/>
          </a:xfrm>
        </p:spPr>
        <p:txBody>
          <a:bodyPr/>
          <a:lstStyle/>
          <a:p>
            <a:pPr eaLnBrk="1" hangingPunct="1">
              <a:buFont typeface="Wingdings 3" pitchFamily="18" charset="2"/>
              <a:buNone/>
            </a:pPr>
            <a:r>
              <a:rPr lang="en-US" sz="2200" b="1" dirty="0" smtClean="0">
                <a:latin typeface="Arial" charset="0"/>
                <a:cs typeface="Arial" charset="0"/>
              </a:rPr>
              <a:t>What are Client’s current role ?</a:t>
            </a:r>
          </a:p>
          <a:p>
            <a:pPr eaLnBrk="1" hangingPunct="1">
              <a:buFont typeface="Wingdings 3" pitchFamily="18" charset="2"/>
              <a:buNone/>
            </a:pPr>
            <a:endParaRPr lang="en-IN" sz="2800" b="1" dirty="0" smtClean="0">
              <a:latin typeface="Arial" charset="0"/>
              <a:cs typeface="Arial" charset="0"/>
            </a:endParaRPr>
          </a:p>
          <a:p>
            <a:pPr algn="just" eaLnBrk="1" hangingPunct="1">
              <a:buSzPct val="101000"/>
              <a:buFont typeface="Arial" charset="0"/>
              <a:buChar char="•"/>
            </a:pPr>
            <a:r>
              <a:rPr lang="en-IN" sz="2200" dirty="0" smtClean="0">
                <a:latin typeface="Arial" charset="0"/>
                <a:cs typeface="Arial" charset="0"/>
              </a:rPr>
              <a:t>The client needs to maintain a book / diary to be abreast about the policies that he/she purchased.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Every time the client needs any details about the policy like paid / unpaid premiums , maturity date , new policies , old policies </a:t>
            </a:r>
            <a:r>
              <a:rPr lang="en-IN" sz="2200" dirty="0" err="1" smtClean="0">
                <a:latin typeface="Arial" charset="0"/>
                <a:cs typeface="Arial" charset="0"/>
              </a:rPr>
              <a:t>etc.The</a:t>
            </a:r>
            <a:r>
              <a:rPr lang="en-IN" sz="2200" dirty="0" smtClean="0">
                <a:latin typeface="Arial" charset="0"/>
                <a:cs typeface="Arial" charset="0"/>
              </a:rPr>
              <a:t> Client needs to call the Agent to get all the details</a:t>
            </a:r>
            <a:r>
              <a:rPr lang="en-IN" sz="2200" dirty="0" smtClean="0"/>
              <a:t>.</a:t>
            </a:r>
          </a:p>
          <a:p>
            <a:pPr eaLnBrk="1" hangingPunct="1">
              <a:buFont typeface="Wingdings 3" pitchFamily="18" charset="2"/>
              <a:buNone/>
            </a:pPr>
            <a:endParaRPr lang="en-IN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572000"/>
          </a:xfrm>
        </p:spPr>
        <p:txBody>
          <a:bodyPr/>
          <a:lstStyle/>
          <a:p>
            <a:pPr algn="just" eaLnBrk="1" hangingPunct="1"/>
            <a:endParaRPr lang="en-IN" sz="2200" b="1" u="sng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Tedious work</a:t>
            </a:r>
            <a:r>
              <a:rPr lang="en-IN" sz="2500" b="1" dirty="0" smtClean="0">
                <a:latin typeface="Arial" charset="0"/>
                <a:cs typeface="Arial" charset="0"/>
              </a:rPr>
              <a:t> </a:t>
            </a:r>
            <a:r>
              <a:rPr lang="en-IN" sz="2200" dirty="0" smtClean="0">
                <a:latin typeface="Arial" charset="0"/>
                <a:cs typeface="Arial" charset="0"/>
              </a:rPr>
              <a:t>: It is a tedious work to maintain all the records in  a book / diary and keep searching pages for getting information 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Vulnerable</a:t>
            </a:r>
            <a:r>
              <a:rPr lang="en-IN" sz="2200" u="sng" dirty="0" smtClean="0">
                <a:latin typeface="Arial" charset="0"/>
                <a:cs typeface="Arial" charset="0"/>
              </a:rPr>
              <a:t> </a:t>
            </a:r>
            <a:r>
              <a:rPr lang="en-IN" sz="2200" dirty="0" smtClean="0">
                <a:latin typeface="Arial" charset="0"/>
                <a:cs typeface="Arial" charset="0"/>
              </a:rPr>
              <a:t>: It is not secured as any person who has access to the book / diary has access to all the information 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Cannot Manage Large amount of clients</a:t>
            </a:r>
            <a:r>
              <a:rPr lang="en-IN" sz="2200" b="1" dirty="0" smtClean="0">
                <a:latin typeface="Arial" charset="0"/>
                <a:cs typeface="Arial" charset="0"/>
              </a:rPr>
              <a:t>: </a:t>
            </a:r>
            <a:r>
              <a:rPr lang="en-IN" sz="2200" dirty="0" smtClean="0">
                <a:latin typeface="Arial" charset="0"/>
                <a:cs typeface="Arial" charset="0"/>
              </a:rPr>
              <a:t>It is not possible to manage a large number of clients using this system as it is nearly impossible to remember each and every clients details.</a:t>
            </a:r>
          </a:p>
          <a:p>
            <a:pPr algn="just" eaLnBrk="1" hangingPunct="1"/>
            <a:endParaRPr lang="en-IN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077200" cy="102076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DRAWBACKS OF THE EXISTING SYSTEM</a:t>
            </a:r>
            <a:b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endParaRPr lang="en-IN" u="sng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6400800"/>
          </a:xfrm>
        </p:spPr>
        <p:txBody>
          <a:bodyPr/>
          <a:lstStyle/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Expensive &amp; not eco-friendly</a:t>
            </a:r>
            <a:r>
              <a:rPr lang="en-IN" sz="2500" b="1" dirty="0" smtClean="0">
                <a:latin typeface="Arial" charset="0"/>
                <a:cs typeface="Arial" charset="0"/>
              </a:rPr>
              <a:t> </a:t>
            </a:r>
            <a:r>
              <a:rPr lang="en-IN" sz="2400" b="1" dirty="0" smtClean="0">
                <a:latin typeface="Arial" charset="0"/>
                <a:cs typeface="Arial" charset="0"/>
              </a:rPr>
              <a:t>: </a:t>
            </a:r>
            <a:r>
              <a:rPr lang="en-IN" sz="2400" dirty="0" smtClean="0">
                <a:latin typeface="Arial" charset="0"/>
                <a:cs typeface="Arial" charset="0"/>
              </a:rPr>
              <a:t>I</a:t>
            </a:r>
            <a:r>
              <a:rPr lang="en-IN" sz="2200" dirty="0" smtClean="0">
                <a:latin typeface="Arial" charset="0"/>
                <a:cs typeface="Arial" charset="0"/>
              </a:rPr>
              <a:t>t is expensive as it needs extra staff to maintain large amount of clients.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US" sz="24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Not Reliable</a:t>
            </a:r>
            <a:r>
              <a:rPr lang="en-IN" sz="2500" b="1" dirty="0" smtClean="0">
                <a:latin typeface="Arial" charset="0"/>
                <a:cs typeface="Arial" charset="0"/>
              </a:rPr>
              <a:t> </a:t>
            </a:r>
            <a:r>
              <a:rPr lang="en-IN" sz="2400" dirty="0" smtClean="0">
                <a:latin typeface="Arial" charset="0"/>
                <a:cs typeface="Arial" charset="0"/>
              </a:rPr>
              <a:t>: </a:t>
            </a:r>
            <a:r>
              <a:rPr lang="en-IN" sz="2200" dirty="0" smtClean="0">
                <a:latin typeface="Arial" charset="0"/>
                <a:cs typeface="Arial" charset="0"/>
              </a:rPr>
              <a:t>Books / Diaries are not reliable as if it is lost then it is impossible to get all the data back.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4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Consumes more time </a:t>
            </a:r>
            <a:r>
              <a:rPr lang="en-IN" sz="2400" dirty="0" smtClean="0">
                <a:latin typeface="Arial" charset="0"/>
                <a:cs typeface="Arial" charset="0"/>
              </a:rPr>
              <a:t>: </a:t>
            </a:r>
            <a:r>
              <a:rPr lang="en-IN" sz="2200" dirty="0" smtClean="0">
                <a:latin typeface="Arial" charset="0"/>
                <a:cs typeface="Arial" charset="0"/>
              </a:rPr>
              <a:t>The agent needs to visit to the client / call the client for small things like Premiums / reports etc.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4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Ineffective</a:t>
            </a:r>
            <a:r>
              <a:rPr lang="en-IN" sz="2400" b="1" dirty="0" smtClean="0">
                <a:latin typeface="Arial" charset="0"/>
                <a:cs typeface="Arial" charset="0"/>
              </a:rPr>
              <a:t> </a:t>
            </a:r>
            <a:r>
              <a:rPr lang="en-IN" sz="2400" dirty="0" smtClean="0">
                <a:latin typeface="Arial" charset="0"/>
                <a:cs typeface="Arial" charset="0"/>
              </a:rPr>
              <a:t>: </a:t>
            </a:r>
            <a:r>
              <a:rPr lang="en-IN" sz="2200" dirty="0" smtClean="0">
                <a:latin typeface="Arial" charset="0"/>
                <a:cs typeface="Arial" charset="0"/>
              </a:rPr>
              <a:t>It is not effective as the agent needs to manually create quotations , reports .</a:t>
            </a:r>
          </a:p>
          <a:p>
            <a:pPr algn="just" eaLnBrk="1" hangingPunct="1"/>
            <a:endParaRPr lang="en-IN" dirty="0" smtClean="0"/>
          </a:p>
          <a:p>
            <a:pPr algn="just" eaLnBrk="1" hangingPunct="1"/>
            <a:endParaRPr lang="en-IN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839200" cy="5562600"/>
          </a:xfrm>
        </p:spPr>
        <p:txBody>
          <a:bodyPr/>
          <a:lstStyle/>
          <a:p>
            <a:pPr algn="just" eaLnBrk="1" hangingPunct="1">
              <a:buFont typeface="Wingdings 3" pitchFamily="18" charset="2"/>
              <a:buNone/>
            </a:pPr>
            <a:r>
              <a:rPr lang="en-IN" sz="2400" b="1" dirty="0" smtClean="0">
                <a:latin typeface="Arial" charset="0"/>
                <a:cs typeface="Arial" charset="0"/>
              </a:rPr>
              <a:t>    The Features Agent will get :</a:t>
            </a:r>
            <a:endParaRPr lang="en-IN" sz="2500" u="sng" dirty="0" smtClean="0"/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The Agent can send the brochure to the client via Email whenever the client requests for it.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Once the client is interested in any of the policy / policies , the Agent can generate one click Quotation for the client for his/her better understanding and can also send it via Email / post.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After the client is ready to purchase a policy , the agent needs to make the client fill the policy form and get important documents like PAN Card / Passport / Election Card / Driving licence or any other Government generated documents and store the scanned documents in the database , so he can use it whenever needed .For Example : If the client needs to buy new policy no need to take the documents again.</a:t>
            </a:r>
          </a:p>
          <a:p>
            <a:pPr algn="just" eaLnBrk="1" hangingPunct="1"/>
            <a:endParaRPr lang="en-IN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686800" cy="762000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NEW SYSTEM </a:t>
            </a:r>
            <a:endParaRPr lang="en-IN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5791200"/>
          </a:xfrm>
        </p:spPr>
        <p:txBody>
          <a:bodyPr/>
          <a:lstStyle/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Then the client needs to make the payment via cheque to the agent 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The Agent can enter the client details in the Web Portal and use it whenever needed.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Important information like monthly/yearly reports , Unpaid premium , policy maturity etc can be generated by one click and is sent via Email / SMS / Notification.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The agent can now keep the client abreast about the premium in advance by sending him Email / SMS , and if needed can  go to the client’s house to collect the premium.</a:t>
            </a:r>
          </a:p>
          <a:p>
            <a:pPr algn="just" eaLnBrk="1" hangingPunct="1"/>
            <a:endParaRPr lang="en-IN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5791200"/>
          </a:xfrm>
        </p:spPr>
        <p:txBody>
          <a:bodyPr/>
          <a:lstStyle/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Every time a new policy is introduced , The agent can send Email / Notification / SMS to the client to make him/her aware about the new policy.</a:t>
            </a:r>
          </a:p>
          <a:p>
            <a:pPr algn="just" eaLnBrk="1" hangingPunct="1"/>
            <a:endParaRPr lang="en-IN" sz="2000" dirty="0" smtClean="0">
              <a:latin typeface="Arial" charset="0"/>
              <a:cs typeface="Arial" charset="0"/>
            </a:endParaRPr>
          </a:p>
          <a:p>
            <a:pPr algn="just" eaLnBrk="1" hangingPunct="1">
              <a:buNone/>
            </a:pPr>
            <a:r>
              <a:rPr lang="en-IN" sz="2400" b="1" dirty="0" smtClean="0">
                <a:latin typeface="Arial" charset="0"/>
                <a:cs typeface="Arial" charset="0"/>
              </a:rPr>
              <a:t> The Features Client will get :</a:t>
            </a:r>
            <a:endParaRPr lang="en-IN" sz="2400" b="1" u="sng" dirty="0" smtClean="0">
              <a:latin typeface="Arial" charset="0"/>
              <a:cs typeface="Arial" charset="0"/>
            </a:endParaRPr>
          </a:p>
          <a:p>
            <a:pPr algn="just" eaLnBrk="1" hangingPunct="1">
              <a:buFont typeface="Wingdings 3" pitchFamily="18" charset="2"/>
              <a:buNone/>
            </a:pPr>
            <a:endParaRPr lang="en-IN" sz="20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The client can download the application in his/her phone and manage all his details and can view all his details by just signing into the application.</a:t>
            </a: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Every time the client needs any details about the policy like paid / unpaid premiums , maturity date , new policies , old policies etc. He/she can login into the application and can check them.</a:t>
            </a:r>
          </a:p>
          <a:p>
            <a:pPr algn="just" eaLnBrk="1" hangingPunct="1"/>
            <a:endParaRPr lang="en-IN" sz="24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500" b="1" u="sng" dirty="0" smtClean="0">
                <a:latin typeface="Arial" pitchFamily="34" charset="0"/>
                <a:cs typeface="Arial" pitchFamily="34" charset="0"/>
              </a:rPr>
              <a:t>Time Variant </a:t>
            </a:r>
            <a:r>
              <a:rPr lang="en-IN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It saves a lot of time as it can generate Quotations/Reports in no time 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sz="28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500" b="1" u="sng" dirty="0" smtClean="0">
                <a:latin typeface="Arial" pitchFamily="34" charset="0"/>
                <a:cs typeface="Arial" pitchFamily="34" charset="0"/>
              </a:rPr>
              <a:t>Secured</a:t>
            </a:r>
            <a:r>
              <a:rPr lang="en-IN" sz="2500" u="sng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IN" sz="28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It is secured as only the authorized person can access the data.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None/>
              <a:defRPr/>
            </a:pPr>
            <a:endParaRPr lang="en-IN" sz="2800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IN" sz="2500" b="1" u="sng" dirty="0" smtClean="0">
                <a:latin typeface="Arial" pitchFamily="34" charset="0"/>
                <a:cs typeface="Arial" pitchFamily="34" charset="0"/>
              </a:rPr>
              <a:t>Can Manage Large amount of clients</a:t>
            </a:r>
            <a:r>
              <a:rPr lang="en-IN" sz="28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IN" sz="2200" dirty="0" smtClean="0">
                <a:latin typeface="Arial" pitchFamily="34" charset="0"/>
                <a:cs typeface="Arial" pitchFamily="34" charset="0"/>
              </a:rPr>
              <a:t>It is  possible to manage a large number of clients using this system as each and every clients details are stored unlike the previous system.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THE ADVANTAGES OF THE NEW SYSTEM</a:t>
            </a:r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Content Placeholder 1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092700"/>
          </a:xfrm>
        </p:spPr>
        <p:txBody>
          <a:bodyPr/>
          <a:lstStyle/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Inexpensive &amp; eco-friendly</a:t>
            </a:r>
            <a:r>
              <a:rPr lang="en-IN" sz="2500" b="1" dirty="0" smtClean="0">
                <a:latin typeface="Arial" charset="0"/>
                <a:cs typeface="Arial" charset="0"/>
              </a:rPr>
              <a:t> :</a:t>
            </a:r>
            <a:r>
              <a:rPr lang="en-IN" sz="2800" b="1" dirty="0" smtClean="0">
                <a:latin typeface="Arial" charset="0"/>
                <a:cs typeface="Arial" charset="0"/>
              </a:rPr>
              <a:t> </a:t>
            </a:r>
            <a:r>
              <a:rPr lang="en-IN" sz="2200" dirty="0" smtClean="0">
                <a:latin typeface="Arial" charset="0"/>
                <a:cs typeface="Arial" charset="0"/>
              </a:rPr>
              <a:t>It is Inexpensive as it no loner needs extra staff to maintain large amount of clients .</a:t>
            </a:r>
          </a:p>
          <a:p>
            <a:pPr algn="just" eaLnBrk="1" hangingPunct="1"/>
            <a:endParaRPr lang="en-US" sz="28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Reliable</a:t>
            </a:r>
            <a:r>
              <a:rPr lang="en-IN" sz="2500" b="1" dirty="0" smtClean="0">
                <a:latin typeface="Arial" charset="0"/>
                <a:cs typeface="Arial" charset="0"/>
              </a:rPr>
              <a:t> </a:t>
            </a:r>
            <a:r>
              <a:rPr lang="en-IN" sz="2500" dirty="0" smtClean="0">
                <a:latin typeface="Arial" charset="0"/>
                <a:cs typeface="Arial" charset="0"/>
              </a:rPr>
              <a:t>:</a:t>
            </a:r>
            <a:r>
              <a:rPr lang="en-IN" sz="2800" dirty="0" smtClean="0">
                <a:latin typeface="Arial" charset="0"/>
                <a:cs typeface="Arial" charset="0"/>
              </a:rPr>
              <a:t> </a:t>
            </a:r>
            <a:r>
              <a:rPr lang="en-IN" sz="2200" dirty="0" smtClean="0">
                <a:latin typeface="Arial" charset="0"/>
                <a:cs typeface="Arial" charset="0"/>
              </a:rPr>
              <a:t>If in case the data is lost from the system , it can be recovered 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8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500" b="1" u="sng" dirty="0" smtClean="0">
                <a:latin typeface="Arial" charset="0"/>
                <a:cs typeface="Arial" charset="0"/>
              </a:rPr>
              <a:t>Consumes less time </a:t>
            </a:r>
            <a:r>
              <a:rPr lang="en-IN" sz="2500" dirty="0" smtClean="0">
                <a:latin typeface="Arial" charset="0"/>
                <a:cs typeface="Arial" charset="0"/>
              </a:rPr>
              <a:t>: </a:t>
            </a:r>
            <a:r>
              <a:rPr lang="en-IN" sz="2200" dirty="0" smtClean="0">
                <a:latin typeface="Arial" charset="0"/>
                <a:cs typeface="Arial" charset="0"/>
              </a:rPr>
              <a:t>The agent no longer needs to visit to the client / call the client for small things like Premiums / reports etc</a:t>
            </a:r>
            <a:r>
              <a:rPr lang="en-IN" sz="2800" dirty="0" smtClean="0">
                <a:latin typeface="Arial" charset="0"/>
                <a:cs typeface="Arial" charset="0"/>
              </a:rPr>
              <a:t>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8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/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buNone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2200" dirty="0" smtClean="0">
                <a:latin typeface="Arial" pitchFamily="34" charset="0"/>
                <a:cs typeface="Arial" pitchFamily="34" charset="0"/>
              </a:rPr>
              <a:t>Policy Management System includes a Web Portal for the Agent/Admin so that he/she can manage his/her client .</a:t>
            </a:r>
          </a:p>
          <a:p>
            <a:pPr eaLnBrk="1" hangingPunct="1">
              <a:buNone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buNone/>
            </a:pPr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eaLnBrk="1" hangingPunct="1"/>
            <a:r>
              <a:rPr lang="en-US" sz="2200" dirty="0" smtClean="0">
                <a:latin typeface="Arial" pitchFamily="34" charset="0"/>
                <a:cs typeface="Arial" pitchFamily="34" charset="0"/>
              </a:rPr>
              <a:t>It also includes an Android application that will help the client/user to get information without calling the agent .</a:t>
            </a:r>
            <a:endParaRPr lang="en-IN" sz="2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219200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POLICY </a:t>
            </a:r>
            <a:b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 MANAGEMENT </a:t>
            </a:r>
            <a:b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</a:br>
            <a: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  <a:t>SYSTEM</a:t>
            </a:r>
            <a:br>
              <a:rPr lang="en-IN" u="sng" dirty="0" smtClean="0">
                <a:solidFill>
                  <a:schemeClr val="bg2">
                    <a:lumMod val="50000"/>
                  </a:schemeClr>
                </a:solidFill>
                <a:effectLst/>
                <a:latin typeface="Arial" pitchFamily="34" charset="0"/>
                <a:cs typeface="Arial" pitchFamily="34" charset="0"/>
              </a:rPr>
            </a:br>
            <a:endParaRPr lang="en-IN" dirty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500" b="1" u="sng" dirty="0" smtClean="0">
                <a:latin typeface="Arial" pitchFamily="34" charset="0"/>
                <a:cs typeface="Arial" pitchFamily="34" charset="0"/>
              </a:rPr>
              <a:t>FRONT END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JSP &amp;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Servlet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 marL="621792" lvl="1" algn="just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None/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Android (Android   Studio 2.1).</a:t>
            </a:r>
          </a:p>
          <a:p>
            <a:pPr marL="621792" lvl="1" algn="just" eaLnBrk="1" fontAlgn="auto" hangingPunct="1">
              <a:spcBef>
                <a:spcPts val="324"/>
              </a:spcBef>
              <a:spcAft>
                <a:spcPts val="0"/>
              </a:spcAft>
              <a:buFont typeface="Verdana"/>
              <a:buNone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500" b="1" u="sng" dirty="0" smtClean="0">
                <a:latin typeface="Arial" pitchFamily="34" charset="0"/>
                <a:cs typeface="Arial" pitchFamily="34" charset="0"/>
              </a:rPr>
              <a:t>BACK END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MySQL  (5.7.13)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500" b="1" u="sng" dirty="0" smtClean="0">
                <a:latin typeface="Arial" pitchFamily="34" charset="0"/>
                <a:cs typeface="Arial" pitchFamily="34" charset="0"/>
              </a:rPr>
              <a:t>PRESENTATION TOOL </a:t>
            </a:r>
            <a:r>
              <a:rPr lang="en-US" sz="25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MS POWER POINT 2007</a:t>
            </a:r>
            <a:endParaRPr lang="en-US" sz="24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8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500" b="1" u="sng" dirty="0" smtClean="0">
                <a:latin typeface="Arial" pitchFamily="34" charset="0"/>
                <a:cs typeface="Arial" pitchFamily="34" charset="0"/>
              </a:rPr>
              <a:t>DOCUMENTATION TOOL </a:t>
            </a:r>
            <a:r>
              <a:rPr lang="en-US" sz="25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MS WORD  2007</a:t>
            </a:r>
            <a:endParaRPr lang="en-US" sz="22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8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sz="2500" b="1" u="sng" dirty="0" smtClean="0">
                <a:latin typeface="Arial" pitchFamily="34" charset="0"/>
                <a:cs typeface="Arial" pitchFamily="34" charset="0"/>
              </a:rPr>
              <a:t>DIAGRAM TOOL </a:t>
            </a:r>
            <a:r>
              <a:rPr lang="en-US" sz="2500" b="1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2200" dirty="0" smtClean="0">
                <a:latin typeface="Arial" pitchFamily="34" charset="0"/>
                <a:cs typeface="Arial" pitchFamily="34" charset="0"/>
              </a:rPr>
              <a:t>MS VISIO 2007</a:t>
            </a:r>
            <a:endParaRPr lang="en-US" sz="22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sz="2800" b="1" u="sng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715962"/>
          </a:xfrm>
        </p:spPr>
        <p:txBody>
          <a:bodyPr>
            <a:no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PLATFORM</a:t>
            </a:r>
            <a:endParaRPr lang="en-US" u="sng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COMPANY NAME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EXPERT WEB-DESIGNING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ADDRESS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st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Floor , 124 Platinum Plaza , Opp. Kunj   Mall ,  Nikol-Naroda Road,Ahmedabad,382 350.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CONTACT NUMBER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(+91) 8000436640.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CONTACT PERSON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Prashant Malvaiya.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EMAIL ID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info@expertwebdesigning.com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US" b="1" u="sng" dirty="0" smtClean="0">
                <a:latin typeface="Arial" pitchFamily="34" charset="0"/>
                <a:cs typeface="Arial" pitchFamily="34" charset="0"/>
              </a:rPr>
              <a:t>WEBSITE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: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www.expertwebdesigning.com</a:t>
            </a: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365760" indent="-256032" algn="just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endParaRPr lang="en-IN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IN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COMPANY PROFILE</a:t>
            </a:r>
            <a:endParaRPr lang="en-IN" u="sng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268" name="Picture 3" descr="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3962400"/>
            <a:ext cx="838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5791200"/>
          </a:xfrm>
        </p:spPr>
        <p:txBody>
          <a:bodyPr/>
          <a:lstStyle/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EXPERT WEB-DESIGNING is an Indian IT Company for 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Software Development </a:t>
            </a:r>
            <a:r>
              <a:rPr lang="en-IN" sz="2200" dirty="0" smtClean="0">
                <a:latin typeface="Arial" charset="0"/>
                <a:cs typeface="Arial" charset="0"/>
              </a:rPr>
              <a:t>,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Website Development</a:t>
            </a:r>
            <a:r>
              <a:rPr lang="en-IN" sz="2200" dirty="0" smtClean="0">
                <a:latin typeface="Arial" charset="0"/>
                <a:cs typeface="Arial" charset="0"/>
              </a:rPr>
              <a:t>,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 Web Hosting</a:t>
            </a:r>
            <a:r>
              <a:rPr lang="en-IN" sz="2200" dirty="0" smtClean="0">
                <a:latin typeface="Arial" charset="0"/>
                <a:cs typeface="Arial" charset="0"/>
              </a:rPr>
              <a:t>,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 Web Designing</a:t>
            </a:r>
            <a:r>
              <a:rPr lang="en-IN" sz="2200" dirty="0" smtClean="0">
                <a:latin typeface="Arial" charset="0"/>
                <a:cs typeface="Arial" charset="0"/>
              </a:rPr>
              <a:t>,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 Search Engine Optimization</a:t>
            </a:r>
            <a:r>
              <a:rPr lang="en-IN" sz="2200" dirty="0" smtClean="0">
                <a:latin typeface="Arial" charset="0"/>
                <a:cs typeface="Arial" charset="0"/>
              </a:rPr>
              <a:t>, </a:t>
            </a:r>
            <a:r>
              <a:rPr lang="en-IN" sz="2200" dirty="0" smtClean="0">
                <a:solidFill>
                  <a:schemeClr val="accent1"/>
                </a:solidFill>
                <a:latin typeface="Arial" charset="0"/>
                <a:cs typeface="Arial" charset="0"/>
              </a:rPr>
              <a:t>Mobile Solutions </a:t>
            </a:r>
            <a:r>
              <a:rPr lang="en-IN" sz="2200" dirty="0" smtClean="0">
                <a:latin typeface="Arial" charset="0"/>
                <a:cs typeface="Arial" charset="0"/>
              </a:rPr>
              <a:t>and lot many IT and IT Enabled Services.</a:t>
            </a:r>
            <a:endParaRPr lang="en-US" sz="22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EXPERT WEB-DESIGNING is a Software Product based company who develops different software products and sell into Market. EXPERT WEB-DESIGNING is in Website Solutions and Mobile Solutions with SEO Services. EXPERT WEB-DESIGNING is only Product based company who creates products for their customer IT company and promote them.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 eaLnBrk="1" hangingPunct="1"/>
            <a:r>
              <a:rPr lang="en-US" sz="2200" dirty="0" smtClean="0">
                <a:latin typeface="Arial" pitchFamily="34" charset="0"/>
                <a:cs typeface="Arial" pitchFamily="34" charset="0"/>
              </a:rPr>
              <a:t>To create a Web-portal for the agent from where he can manage all the details of his/her clients.</a:t>
            </a:r>
          </a:p>
          <a:p>
            <a:pPr algn="just" eaLnBrk="1" hangingPunct="1"/>
            <a:endParaRPr lang="en-US" sz="2200" dirty="0" smtClean="0">
              <a:latin typeface="Arial" pitchFamily="34" charset="0"/>
              <a:cs typeface="Arial" pitchFamily="34" charset="0"/>
            </a:endParaRPr>
          </a:p>
          <a:p>
            <a:pPr algn="just" eaLnBrk="1" hangingPunct="1"/>
            <a:r>
              <a:rPr lang="en-US" sz="2200" dirty="0" smtClean="0">
                <a:latin typeface="Arial" pitchFamily="34" charset="0"/>
                <a:cs typeface="Arial" pitchFamily="34" charset="0"/>
              </a:rPr>
              <a:t>To create an Android application for the clients , so that they can see all the policies they have purchased , their premium amounts , payment dates , new policies , maturity dates etc.</a:t>
            </a:r>
          </a:p>
          <a:p>
            <a:pPr eaLnBrk="1" hangingPunct="1"/>
            <a:endParaRPr lang="en-US" sz="2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u="sng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Requirement Gathering</a:t>
            </a:r>
            <a:endParaRPr lang="en-IN" u="sng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092700"/>
          </a:xfrm>
        </p:spPr>
        <p:txBody>
          <a:bodyPr/>
          <a:lstStyle/>
          <a:p>
            <a:pPr algn="just" eaLnBrk="1" hangingPunct="1">
              <a:buFont typeface="Wingdings 3" pitchFamily="18" charset="2"/>
              <a:buNone/>
            </a:pPr>
            <a:r>
              <a:rPr lang="en-US" sz="2200" b="1" dirty="0" smtClean="0"/>
              <a:t>What Agent Expects ?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200" dirty="0" smtClean="0"/>
          </a:p>
          <a:p>
            <a:pPr algn="just" eaLnBrk="1" hangingPunct="1"/>
            <a:r>
              <a:rPr lang="en-IN" sz="2200" dirty="0" smtClean="0"/>
              <a:t> </a:t>
            </a:r>
            <a:r>
              <a:rPr lang="en-IN" sz="2200" dirty="0" smtClean="0">
                <a:latin typeface="Arial" charset="0"/>
                <a:cs typeface="Arial" charset="0"/>
              </a:rPr>
              <a:t>Agent can login to the system and access the login panel.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Agent can add the company and Policy details to present it to his/her clients.</a:t>
            </a:r>
          </a:p>
          <a:p>
            <a:pPr algn="just" eaLnBrk="1" hangingPunct="1">
              <a:buFont typeface="Wingdings 3" pitchFamily="18" charset="2"/>
              <a:buNone/>
            </a:pP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IN" sz="2200" dirty="0" smtClean="0">
                <a:latin typeface="Arial" charset="0"/>
                <a:cs typeface="Arial" charset="0"/>
              </a:rPr>
              <a:t>Agent can manage the client details  who are purchasing policy from him/her.</a:t>
            </a:r>
          </a:p>
          <a:p>
            <a:pPr algn="just" eaLnBrk="1" hangingPunct="1"/>
            <a:endParaRPr lang="en-US" sz="22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>
              <a:buFont typeface="Wingdings 3" pitchFamily="18" charset="2"/>
              <a:buNone/>
            </a:pPr>
            <a:endParaRPr lang="en-IN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14600"/>
            <a:ext cx="7696200" cy="15700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en-US" sz="9600" dirty="0">
                <a:solidFill>
                  <a:schemeClr val="bg2">
                    <a:lumMod val="50000"/>
                  </a:schemeClr>
                </a:solidFill>
                <a:latin typeface="+mn-lt"/>
                <a:cs typeface="+mn-cs"/>
              </a:rPr>
              <a:t> YOU</a:t>
            </a: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914400" y="304800"/>
            <a:ext cx="7772400" cy="5715000"/>
          </a:xfrm>
        </p:spPr>
        <p:txBody>
          <a:bodyPr/>
          <a:lstStyle/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Agent can manage the data of client and policy purchased by them.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Agent can view and send reminder for policy premium to his or her client.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Send notification about new policy to all customers.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Agent can generate the various types of reports like pending  premium amount report , Date wise policy opening reports etc.</a:t>
            </a:r>
          </a:p>
          <a:p>
            <a:pPr algn="just" eaLnBrk="1" hangingPunct="1"/>
            <a:endParaRPr lang="en-US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Agent Can Generate Quotation for any policy/policies for the client by providing criteria like Budget / Installments etc.</a:t>
            </a: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914400" y="381000"/>
            <a:ext cx="7772400" cy="5638800"/>
          </a:xfrm>
        </p:spPr>
        <p:txBody>
          <a:bodyPr/>
          <a:lstStyle/>
          <a:p>
            <a:pPr algn="just" eaLnBrk="1" hangingPunct="1">
              <a:buFont typeface="Wingdings 3" pitchFamily="18" charset="2"/>
              <a:buNone/>
            </a:pPr>
            <a:r>
              <a:rPr lang="en-US" sz="2200" b="1" dirty="0" smtClean="0">
                <a:latin typeface="Arial" charset="0"/>
                <a:cs typeface="Arial" charset="0"/>
              </a:rPr>
              <a:t>  What Client Expects ?</a:t>
            </a:r>
            <a:endParaRPr lang="en-US" sz="2500" b="1" u="sng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login to the system and access its functionality.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view his or her profile</a:t>
            </a:r>
            <a:r>
              <a:rPr lang="en-US" sz="2200" b="1" dirty="0" smtClean="0">
                <a:latin typeface="Arial" charset="0"/>
                <a:cs typeface="Arial" charset="0"/>
              </a:rPr>
              <a:t>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view all the policy details which taken by him or her.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view all the details about premium of policy which is paid by them.</a:t>
            </a: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914400" y="228600"/>
            <a:ext cx="7772400" cy="5791200"/>
          </a:xfrm>
        </p:spPr>
        <p:txBody>
          <a:bodyPr/>
          <a:lstStyle/>
          <a:p>
            <a:pPr algn="just" eaLnBrk="1" hangingPunct="1">
              <a:buFont typeface="Wingdings 3" pitchFamily="18" charset="2"/>
              <a:buNone/>
            </a:pP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view the new policies for purchasing 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Get reminder for unpaid premium and upcoming premium.</a:t>
            </a:r>
          </a:p>
          <a:p>
            <a:pPr algn="just" eaLnBrk="1" hangingPunct="1"/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Get notification for new policy sent by the admin.</a:t>
            </a:r>
          </a:p>
          <a:p>
            <a:pPr algn="just" eaLnBrk="1" hangingPunct="1"/>
            <a:endParaRPr lang="en-US" sz="2200" dirty="0" smtClean="0">
              <a:latin typeface="Arial" charset="0"/>
              <a:cs typeface="Arial" charset="0"/>
            </a:endParaRPr>
          </a:p>
          <a:p>
            <a:pPr algn="just" eaLnBrk="1" hangingPunct="1"/>
            <a:r>
              <a:rPr lang="en-US" sz="2200" dirty="0" smtClean="0">
                <a:latin typeface="Arial" charset="0"/>
                <a:cs typeface="Arial" charset="0"/>
              </a:rPr>
              <a:t>Client Can add policies he/she is interested in, to his/her wish list.</a:t>
            </a:r>
            <a:endParaRPr lang="en-IN" sz="2200" dirty="0" smtClean="0">
              <a:latin typeface="Arial" charset="0"/>
              <a:cs typeface="Arial" charset="0"/>
            </a:endParaRPr>
          </a:p>
          <a:p>
            <a:pPr algn="just" eaLnBrk="1" hangingPunct="1"/>
            <a:endParaRPr lang="en-IN" sz="2200" dirty="0" smtClean="0"/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Concourse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1208</TotalTime>
  <Words>1309</Words>
  <Application>Microsoft Office PowerPoint</Application>
  <PresentationFormat>On-screen Show (4:3)</PresentationFormat>
  <Paragraphs>154</Paragraphs>
  <Slides>67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Concourse</vt:lpstr>
      <vt:lpstr>POLICY  MANAGEMENT SYSTEM</vt:lpstr>
      <vt:lpstr>POLICY   MANAGEMENT  SYSTEM </vt:lpstr>
      <vt:lpstr>COMPANY PROFILE</vt:lpstr>
      <vt:lpstr>Slide 4</vt:lpstr>
      <vt:lpstr>Requirement Gathering</vt:lpstr>
      <vt:lpstr>Slide 6</vt:lpstr>
      <vt:lpstr>Slide 7</vt:lpstr>
      <vt:lpstr>Slide 8</vt:lpstr>
      <vt:lpstr>Slide 9</vt:lpstr>
      <vt:lpstr>EXISTING SYSTEM</vt:lpstr>
      <vt:lpstr>Slide 11</vt:lpstr>
      <vt:lpstr>Slide 12</vt:lpstr>
      <vt:lpstr> THE DRAWBACKS OF THE EXISTING SYSTEM </vt:lpstr>
      <vt:lpstr>Slide 14</vt:lpstr>
      <vt:lpstr>NEW SYSTEM </vt:lpstr>
      <vt:lpstr>Slide 16</vt:lpstr>
      <vt:lpstr>Slide 17</vt:lpstr>
      <vt:lpstr>THE ADVANTAGES OF THE NEW SYSTEM</vt:lpstr>
      <vt:lpstr>Slide 19</vt:lpstr>
      <vt:lpstr>PLATFORM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Policy Management System</dc:title>
  <dc:creator>Mohammed Contractor</dc:creator>
  <cp:lastModifiedBy>Mohammed Contractor</cp:lastModifiedBy>
  <cp:revision>249</cp:revision>
  <dcterms:created xsi:type="dcterms:W3CDTF">2016-07-24T10:58:09Z</dcterms:created>
  <dcterms:modified xsi:type="dcterms:W3CDTF">2017-08-21T15:12:43Z</dcterms:modified>
</cp:coreProperties>
</file>